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3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9C"/>
    <a:srgbClr val="055335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44" autoAdjust="0"/>
    <p:restoredTop sz="94660"/>
  </p:normalViewPr>
  <p:slideViewPr>
    <p:cSldViewPr snapToGrid="0">
      <p:cViewPr varScale="1">
        <p:scale>
          <a:sx n="88" d="100"/>
          <a:sy n="88" d="100"/>
        </p:scale>
        <p:origin x="8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96EEB-EA41-4F04-ABCC-A106955FC949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C826F-A3C9-49FB-994D-411CB8CA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3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337129"/>
            <a:ext cx="9144000" cy="1068587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rgbClr val="C00000"/>
                </a:solidFill>
                <a:cs typeface="B Titr" panose="00000700000000000000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a-IR" dirty="0" smtClean="0"/>
              <a:t>نام ماژول</a:t>
            </a:r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784047" y="2460985"/>
            <a:ext cx="88257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a-IR" sz="4400" dirty="0" smtClean="0">
              <a:solidFill>
                <a:schemeClr val="accent6">
                  <a:lumMod val="50000"/>
                </a:schemeClr>
              </a:solidFill>
              <a:latin typeface="IranNastaliq" panose="02020505000000020003" pitchFamily="18" charset="0"/>
              <a:cs typeface="IranNastaliq" panose="02020505000000020003" pitchFamily="18" charset="0"/>
            </a:endParaRPr>
          </a:p>
          <a:p>
            <a:pPr algn="ctr"/>
            <a:r>
              <a:rPr lang="fa-IR" sz="4400" dirty="0" smtClean="0">
                <a:solidFill>
                  <a:schemeClr val="accent6">
                    <a:lumMod val="50000"/>
                  </a:schemeClr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دوره آموزشی </a:t>
            </a:r>
            <a:r>
              <a:rPr lang="fa-IR" sz="4400" dirty="0" smtClean="0">
                <a:solidFill>
                  <a:schemeClr val="accent6">
                    <a:lumMod val="50000"/>
                  </a:schemeClr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مدیران پرستاری دانشگاه </a:t>
            </a:r>
            <a:r>
              <a:rPr lang="fa-IR" sz="4400" dirty="0" smtClean="0">
                <a:solidFill>
                  <a:schemeClr val="accent6">
                    <a:lumMod val="50000"/>
                  </a:schemeClr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های علوم پزشکی کشور</a:t>
            </a:r>
            <a:endParaRPr lang="en-US" sz="4400" dirty="0">
              <a:solidFill>
                <a:schemeClr val="accent6">
                  <a:lumMod val="50000"/>
                </a:schemeClr>
              </a:solidFill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9" t="61493" r="8206"/>
          <a:stretch/>
        </p:blipFill>
        <p:spPr>
          <a:xfrm rot="16200000">
            <a:off x="-3082584" y="3076167"/>
            <a:ext cx="6850971" cy="68580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9" t="61493" r="8206"/>
          <a:stretch/>
        </p:blipFill>
        <p:spPr>
          <a:xfrm rot="5400000">
            <a:off x="8453870" y="3082585"/>
            <a:ext cx="6850971" cy="685802"/>
          </a:xfrm>
          <a:prstGeom prst="rect">
            <a:avLst/>
          </a:prstGeom>
        </p:spPr>
      </p:pic>
      <p:grpSp>
        <p:nvGrpSpPr>
          <p:cNvPr id="30" name="Group 29"/>
          <p:cNvGrpSpPr/>
          <p:nvPr userDrawn="1"/>
        </p:nvGrpSpPr>
        <p:grpSpPr>
          <a:xfrm>
            <a:off x="955730" y="255494"/>
            <a:ext cx="10663446" cy="2205491"/>
            <a:chOff x="955730" y="255494"/>
            <a:chExt cx="10663446" cy="2205491"/>
          </a:xfrm>
        </p:grpSpPr>
        <p:grpSp>
          <p:nvGrpSpPr>
            <p:cNvPr id="17" name="Group 16"/>
            <p:cNvGrpSpPr/>
            <p:nvPr userDrawn="1"/>
          </p:nvGrpSpPr>
          <p:grpSpPr>
            <a:xfrm>
              <a:off x="8828911" y="363071"/>
              <a:ext cx="2790265" cy="1944608"/>
              <a:chOff x="4451276" y="7031"/>
              <a:chExt cx="2926976" cy="2144002"/>
            </a:xfrm>
          </p:grpSpPr>
          <p:pic>
            <p:nvPicPr>
              <p:cNvPr id="14" name="Picture 13"/>
              <p:cNvPicPr>
                <a:picLocks noChangeAspect="1"/>
              </p:cNvPicPr>
              <p:nvPr userDrawn="1"/>
            </p:nvPicPr>
            <p:blipFill>
              <a:blip r:embed="rId3" cstate="print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44356" y="7031"/>
                <a:ext cx="1340819" cy="1411424"/>
              </a:xfrm>
              <a:prstGeom prst="rect">
                <a:avLst/>
              </a:prstGeom>
            </p:spPr>
          </p:pic>
          <p:sp>
            <p:nvSpPr>
              <p:cNvPr id="16" name="TextBox 15"/>
              <p:cNvSpPr txBox="1"/>
              <p:nvPr userDrawn="1"/>
            </p:nvSpPr>
            <p:spPr>
              <a:xfrm>
                <a:off x="4451276" y="1504702"/>
                <a:ext cx="292697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a-IR" dirty="0" smtClean="0">
                    <a:solidFill>
                      <a:schemeClr val="accent6">
                        <a:lumMod val="50000"/>
                      </a:schemeClr>
                    </a:solidFill>
                    <a:latin typeface="IranNastaliq" panose="02020505000000020003" pitchFamily="18" charset="0"/>
                    <a:cs typeface="IranNastaliq" panose="02020505000000020003" pitchFamily="18" charset="0"/>
                  </a:rPr>
                  <a:t>موسسه عالی توسعه و تربیت </a:t>
                </a:r>
              </a:p>
              <a:p>
                <a:pPr algn="ctr"/>
                <a:r>
                  <a:rPr lang="fa-IR" dirty="0" smtClean="0">
                    <a:solidFill>
                      <a:schemeClr val="accent6">
                        <a:lumMod val="50000"/>
                      </a:schemeClr>
                    </a:solidFill>
                    <a:latin typeface="IranNastaliq" panose="02020505000000020003" pitchFamily="18" charset="0"/>
                    <a:cs typeface="IranNastaliq" panose="02020505000000020003" pitchFamily="18" charset="0"/>
                  </a:rPr>
                  <a:t>مدیران نظام سلامت ایران</a:t>
                </a:r>
                <a:endParaRPr lang="en-US" dirty="0">
                  <a:solidFill>
                    <a:schemeClr val="accent6">
                      <a:lumMod val="50000"/>
                    </a:schemeClr>
                  </a:solidFill>
                  <a:latin typeface="IranNastaliq" panose="02020505000000020003" pitchFamily="18" charset="0"/>
                  <a:cs typeface="IranNastaliq" panose="02020505000000020003" pitchFamily="18" charset="0"/>
                </a:endParaRPr>
              </a:p>
            </p:txBody>
          </p:sp>
        </p:grpSp>
        <p:grpSp>
          <p:nvGrpSpPr>
            <p:cNvPr id="25" name="Group 24"/>
            <p:cNvGrpSpPr/>
            <p:nvPr userDrawn="1"/>
          </p:nvGrpSpPr>
          <p:grpSpPr>
            <a:xfrm>
              <a:off x="955730" y="363071"/>
              <a:ext cx="1983437" cy="1668321"/>
              <a:chOff x="7355541" y="26729"/>
              <a:chExt cx="2958353" cy="2723608"/>
            </a:xfrm>
          </p:grpSpPr>
          <p:pic>
            <p:nvPicPr>
              <p:cNvPr id="23" name="Picture 22"/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84793" y="26729"/>
                <a:ext cx="2198382" cy="2103120"/>
              </a:xfrm>
              <a:prstGeom prst="rect">
                <a:avLst/>
              </a:prstGeom>
            </p:spPr>
          </p:pic>
          <p:sp>
            <p:nvSpPr>
              <p:cNvPr id="24" name="TextBox 23"/>
              <p:cNvSpPr txBox="1"/>
              <p:nvPr userDrawn="1"/>
            </p:nvSpPr>
            <p:spPr>
              <a:xfrm>
                <a:off x="7355541" y="2104006"/>
                <a:ext cx="295835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005A9C"/>
                    </a:solidFill>
                    <a:latin typeface="Arial Black" panose="020B0A04020102020204" pitchFamily="34" charset="0"/>
                  </a:rPr>
                  <a:t>World Health Organization</a:t>
                </a:r>
                <a:endParaRPr lang="en-US" dirty="0">
                  <a:solidFill>
                    <a:srgbClr val="005A9C"/>
                  </a:solidFill>
                  <a:latin typeface="Arial Black" panose="020B0A04020102020204" pitchFamily="34" charset="0"/>
                </a:endParaRPr>
              </a:p>
            </p:txBody>
          </p:sp>
        </p:grpSp>
        <p:grpSp>
          <p:nvGrpSpPr>
            <p:cNvPr id="28" name="Group 27"/>
            <p:cNvGrpSpPr/>
            <p:nvPr userDrawn="1"/>
          </p:nvGrpSpPr>
          <p:grpSpPr>
            <a:xfrm>
              <a:off x="4848515" y="363071"/>
              <a:ext cx="2538308" cy="1942535"/>
              <a:chOff x="4399259" y="510342"/>
              <a:chExt cx="2538308" cy="1942535"/>
            </a:xfrm>
          </p:grpSpPr>
          <p:pic>
            <p:nvPicPr>
              <p:cNvPr id="26" name="Picture 25"/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17486" y="510342"/>
                <a:ext cx="1301855" cy="1280160"/>
              </a:xfrm>
              <a:prstGeom prst="rect">
                <a:avLst/>
              </a:prstGeom>
            </p:spPr>
          </p:pic>
          <p:sp>
            <p:nvSpPr>
              <p:cNvPr id="27" name="TextBox 26"/>
              <p:cNvSpPr txBox="1"/>
              <p:nvPr userDrawn="1"/>
            </p:nvSpPr>
            <p:spPr>
              <a:xfrm>
                <a:off x="4399259" y="1806546"/>
                <a:ext cx="253830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a-IR" dirty="0" smtClean="0">
                    <a:latin typeface="IranNastaliq" panose="02020505000000020003" pitchFamily="18" charset="0"/>
                    <a:cs typeface="IranNastaliq" panose="02020505000000020003" pitchFamily="18" charset="0"/>
                  </a:rPr>
                  <a:t>جمهوری</a:t>
                </a:r>
                <a:r>
                  <a:rPr lang="fa-IR" baseline="0" dirty="0" smtClean="0">
                    <a:latin typeface="IranNastaliq" panose="02020505000000020003" pitchFamily="18" charset="0"/>
                    <a:cs typeface="IranNastaliq" panose="02020505000000020003" pitchFamily="18" charset="0"/>
                  </a:rPr>
                  <a:t> اسلامی ایران</a:t>
                </a:r>
              </a:p>
              <a:p>
                <a:pPr algn="ctr"/>
                <a:r>
                  <a:rPr lang="fa-IR" baseline="0" dirty="0" smtClean="0">
                    <a:latin typeface="IranNastaliq" panose="02020505000000020003" pitchFamily="18" charset="0"/>
                    <a:cs typeface="IranNastaliq" panose="02020505000000020003" pitchFamily="18" charset="0"/>
                  </a:rPr>
                  <a:t>وزارت بهداشت، درمان و آموزش پزشکی</a:t>
                </a:r>
                <a:endParaRPr lang="en-US" dirty="0">
                  <a:latin typeface="IranNastaliq" panose="02020505000000020003" pitchFamily="18" charset="0"/>
                  <a:cs typeface="IranNastaliq" panose="02020505000000020003" pitchFamily="18" charset="0"/>
                </a:endParaRPr>
              </a:p>
            </p:txBody>
          </p:sp>
        </p:grpSp>
        <p:sp>
          <p:nvSpPr>
            <p:cNvPr id="29" name="Rounded Rectangle 28"/>
            <p:cNvSpPr/>
            <p:nvPr userDrawn="1"/>
          </p:nvSpPr>
          <p:spPr>
            <a:xfrm>
              <a:off x="1008529" y="255494"/>
              <a:ext cx="10233211" cy="2205491"/>
            </a:xfrm>
            <a:prstGeom prst="round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 Placeholder 31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5553075"/>
            <a:ext cx="9085800" cy="559951"/>
          </a:xfrm>
        </p:spPr>
        <p:txBody>
          <a:bodyPr/>
          <a:lstStyle>
            <a:lvl1pPr marL="0" indent="0" algn="r" rtl="1">
              <a:buNone/>
              <a:defRPr>
                <a:solidFill>
                  <a:schemeClr val="accent1">
                    <a:lumMod val="50000"/>
                  </a:schemeClr>
                </a:solidFill>
                <a:cs typeface="B Titr" panose="00000700000000000000" pitchFamily="2" charset="-78"/>
              </a:defRPr>
            </a:lvl1pPr>
          </a:lstStyle>
          <a:p>
            <a:pPr lvl="0"/>
            <a:r>
              <a:rPr lang="fa-IR" dirty="0" smtClean="0"/>
              <a:t>نام تسهیلگر: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1" hasCustomPrompt="1"/>
          </p:nvPr>
        </p:nvSpPr>
        <p:spPr>
          <a:xfrm>
            <a:off x="1537447" y="6145680"/>
            <a:ext cx="9085800" cy="388938"/>
          </a:xfrm>
        </p:spPr>
        <p:txBody>
          <a:bodyPr>
            <a:noAutofit/>
          </a:bodyPr>
          <a:lstStyle>
            <a:lvl1pPr marL="0" indent="0" algn="r" rtl="1">
              <a:buNone/>
              <a:defRPr lang="en-US" sz="2800" kern="1200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B Titr" panose="00000700000000000000" pitchFamily="2" charset="-78"/>
              </a:defRPr>
            </a:lvl1pPr>
          </a:lstStyle>
          <a:p>
            <a:pPr lvl="0"/>
            <a:r>
              <a:rPr lang="fa-IR" dirty="0" smtClean="0"/>
              <a:t>پست الکترونیک: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85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8D619-02A8-4370-BBD1-D0C2F0D336B6}" type="datetime1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76E8-EF74-4D2A-AC82-8E8D5DC14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40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F73AA-541E-43C5-BF36-CD625ED75F91}" type="datetime1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76E8-EF74-4D2A-AC82-8E8D5DC14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35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113185" y="6450014"/>
            <a:ext cx="3862916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 userDrawn="1"/>
        </p:nvSpPr>
        <p:spPr bwMode="auto">
          <a:xfrm>
            <a:off x="143933" y="6454776"/>
            <a:ext cx="1481667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957263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D7F37F74-05E2-4DA8-89A8-0CBB3F607055}" type="slidenum">
              <a:rPr lang="en-US" sz="1300" smtClean="0"/>
              <a:pPr/>
              <a:t>‹#›</a:t>
            </a:fld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526229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113185" y="6450014"/>
            <a:ext cx="3862916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 userDrawn="1"/>
        </p:nvSpPr>
        <p:spPr bwMode="auto">
          <a:xfrm>
            <a:off x="143933" y="6454776"/>
            <a:ext cx="1481667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957263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D7F37F74-05E2-4DA8-89A8-0CBB3F607055}" type="slidenum">
              <a:rPr lang="en-US" sz="1300" smtClean="0"/>
              <a:pPr/>
              <a:t>‹#›</a:t>
            </a:fld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35937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113185" y="6450014"/>
            <a:ext cx="3862916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 userDrawn="1"/>
        </p:nvSpPr>
        <p:spPr bwMode="auto">
          <a:xfrm>
            <a:off x="143933" y="6454776"/>
            <a:ext cx="1481667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957263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D7F37F74-05E2-4DA8-89A8-0CBB3F607055}" type="slidenum">
              <a:rPr lang="en-US" sz="1300" smtClean="0"/>
              <a:pPr/>
              <a:t>‹#›</a:t>
            </a:fld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078808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D2CD620-0868-477E-A9AD-D873410A8A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632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05435" y="309470"/>
            <a:ext cx="10515600" cy="890387"/>
          </a:xfrm>
        </p:spPr>
        <p:txBody>
          <a:bodyPr/>
          <a:lstStyle>
            <a:lvl1pPr algn="ctr">
              <a:defRPr>
                <a:solidFill>
                  <a:srgbClr val="C00000"/>
                </a:solidFill>
                <a:cs typeface="B Titr" panose="00000700000000000000" pitchFamily="2" charset="-78"/>
              </a:defRPr>
            </a:lvl1pPr>
          </a:lstStyle>
          <a:p>
            <a:r>
              <a:rPr lang="fa-IR" dirty="0" smtClean="0"/>
              <a:t>عنوان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311971"/>
            <a:ext cx="10515600" cy="4485846"/>
          </a:xfrm>
        </p:spPr>
        <p:txBody>
          <a:bodyPr/>
          <a:lstStyle>
            <a:lvl1pPr marL="0" indent="0" algn="r" rtl="1">
              <a:buFontTx/>
              <a:buNone/>
              <a:defRPr b="1">
                <a:solidFill>
                  <a:srgbClr val="002060"/>
                </a:solidFill>
                <a:cs typeface="B Nazanin" panose="00000400000000000000" pitchFamily="2" charset="-78"/>
              </a:defRPr>
            </a:lvl1pPr>
          </a:lstStyle>
          <a:p>
            <a:pPr lvl="0"/>
            <a:r>
              <a:rPr lang="fa-IR" dirty="0" smtClean="0"/>
              <a:t>متن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1D72B-2E2C-4D5C-AFB1-7EDB154D7191}" type="datetime1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76E8-EF74-4D2A-AC82-8E8D5DC14F8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F73E891-6590-4E2D-BEC2-17A47330E6E5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D8976E8-EF74-4D2A-AC82-8E8D5DC14F8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9" t="61493" r="8206"/>
          <a:stretch/>
        </p:blipFill>
        <p:spPr>
          <a:xfrm rot="10800000">
            <a:off x="-4" y="6016335"/>
            <a:ext cx="12191999" cy="84165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9" t="61493" r="8206"/>
          <a:stretch/>
        </p:blipFill>
        <p:spPr>
          <a:xfrm>
            <a:off x="0" y="0"/>
            <a:ext cx="12192000" cy="37670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905435" y="29467"/>
            <a:ext cx="10515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spc="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Healthcare Leadership and Management-2019</a:t>
            </a:r>
            <a:endParaRPr lang="en-US" sz="1200" spc="6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5204594" y="6264279"/>
            <a:ext cx="1782808" cy="549265"/>
            <a:chOff x="4780292" y="1769363"/>
            <a:chExt cx="2332558" cy="731520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55441" y="1789109"/>
              <a:ext cx="657409" cy="692027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0292" y="1769363"/>
              <a:ext cx="836948" cy="73152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15831" y="1815083"/>
              <a:ext cx="650927" cy="6400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11291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A9E0-6A91-4699-BEA9-9203BBA61ED0}" type="datetime1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76E8-EF74-4D2A-AC82-8E8D5DC14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F89CF-F4D8-4585-9240-FB040E9CBC44}" type="datetime1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76E8-EF74-4D2A-AC82-8E8D5DC14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87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0793C-AA9F-4310-A927-4661549956C0}" type="datetime1">
              <a:rPr lang="en-US" smtClean="0"/>
              <a:t>8/26/2019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76E8-EF74-4D2A-AC82-8E8D5DC14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2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  <a:cs typeface="B Titr" panose="00000700000000000000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DBC4-F9AE-4C91-B81A-D849B07B517B}" type="datetime1">
              <a:rPr lang="en-US" smtClean="0"/>
              <a:t>8/26/2019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76E8-EF74-4D2A-AC82-8E8D5DC14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9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CBA4-0FD8-4E79-9B32-64561AC33D97}" type="datetime1">
              <a:rPr lang="en-US" smtClean="0"/>
              <a:t>8/26/2019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76E8-EF74-4D2A-AC82-8E8D5DC14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447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1A0A5-3A65-4834-952B-2529105AF8F0}" type="datetime1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76E8-EF74-4D2A-AC82-8E8D5DC14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611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55C5-B89A-4CB0-A9BD-ACC261223680}" type="datetime1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76E8-EF74-4D2A-AC82-8E8D5DC14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39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B0EDF-C32A-417A-91DD-F045734A8FF1}" type="datetime1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52728" y="5409625"/>
            <a:ext cx="434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tint val="75000"/>
                  </a:schemeClr>
                </a:solidFill>
                <a:cs typeface="B Titr" panose="00000700000000000000" pitchFamily="2" charset="-78"/>
              </a:defRPr>
            </a:lvl1pPr>
          </a:lstStyle>
          <a:p>
            <a:fld id="{8D8976E8-EF74-4D2A-AC82-8E8D5DC14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017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  <p:sldLayoutId id="2147483664" r:id="rId13"/>
    <p:sldLayoutId id="2147483665" r:id="rId14"/>
    <p:sldLayoutId id="2147483666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rtl="1"/>
            <a:r>
              <a:rPr lang="fa-IR" dirty="0">
                <a:ln>
                  <a:solidFill>
                    <a:srgbClr val="002060"/>
                  </a:solidFill>
                </a:ln>
                <a:ea typeface="ＭＳ Ｐゴシック" pitchFamily="34" charset="-128"/>
              </a:rPr>
              <a:t>رهبری در سازمان چیست </a:t>
            </a:r>
            <a:r>
              <a:rPr lang="fa-IR" dirty="0" smtClean="0">
                <a:ln>
                  <a:solidFill>
                    <a:srgbClr val="002060"/>
                  </a:solidFill>
                </a:ln>
                <a:ea typeface="ＭＳ Ｐゴシック" pitchFamily="34" charset="-128"/>
              </a:rPr>
              <a:t>و</a:t>
            </a:r>
            <a:r>
              <a:rPr lang="en-US" dirty="0" smtClean="0">
                <a:ln>
                  <a:solidFill>
                    <a:srgbClr val="002060"/>
                  </a:solidFill>
                </a:ln>
                <a:ea typeface="ＭＳ Ｐゴシック" pitchFamily="34" charset="-128"/>
              </a:rPr>
              <a:t> </a:t>
            </a:r>
            <a:r>
              <a:rPr lang="fa-IR" dirty="0" smtClean="0">
                <a:ln>
                  <a:solidFill>
                    <a:srgbClr val="002060"/>
                  </a:solidFill>
                </a:ln>
                <a:ea typeface="ＭＳ Ｐゴシック" pitchFamily="34" charset="-128"/>
              </a:rPr>
              <a:t> </a:t>
            </a:r>
            <a:r>
              <a:rPr lang="fa-IR" dirty="0">
                <a:ln>
                  <a:solidFill>
                    <a:srgbClr val="002060"/>
                  </a:solidFill>
                </a:ln>
                <a:ea typeface="ＭＳ Ｐゴシック" pitchFamily="34" charset="-128"/>
              </a:rPr>
              <a:t>اهمیت آن چقدر است؟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a-IR" dirty="0" smtClean="0"/>
              <a:t>دکتر .........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7025" y="5410200"/>
            <a:ext cx="434975" cy="365125"/>
          </a:xfrm>
        </p:spPr>
        <p:txBody>
          <a:bodyPr/>
          <a:lstStyle/>
          <a:p>
            <a:fld id="{8D8976E8-EF74-4D2A-AC82-8E8D5DC14F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76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BAEEFEA-D598-4803-A9AE-E1407F78B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665" y="1387954"/>
            <a:ext cx="10944664" cy="5257800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dirty="0" smtClean="0"/>
              <a:t>فعالیت دانشگاه علوم پزشکی به خصوص در ارائه خدمات، سروکارداشتن با جان انسان هاست و نتیجه رهبری به طور مستقیم با سلامت انسانها در ارتباط است.</a:t>
            </a:r>
          </a:p>
          <a:p>
            <a:pPr algn="r" rtl="1">
              <a:lnSpc>
                <a:spcPct val="150000"/>
              </a:lnSpc>
            </a:pPr>
            <a:r>
              <a:rPr lang="fa-IR" sz="2800" dirty="0" smtClean="0"/>
              <a:t>تغییرات دائمی باعث تغییر عملکردها در دانشگاه ها می شود و بدون داشتن یک هدف مشخص سازمان دچار مشکل خواهد شد.</a:t>
            </a:r>
            <a:endParaRPr lang="en-US" sz="2800" dirty="0"/>
          </a:p>
          <a:p>
            <a:pPr algn="r" rtl="1">
              <a:lnSpc>
                <a:spcPct val="150000"/>
              </a:lnSpc>
            </a:pPr>
            <a:r>
              <a:rPr lang="fa-IR" sz="2800" dirty="0" smtClean="0"/>
              <a:t>موارد دیگر</a:t>
            </a:r>
            <a:r>
              <a:rPr lang="en-US" sz="2800" dirty="0" smtClean="0"/>
              <a:t> </a:t>
            </a:r>
            <a:r>
              <a:rPr lang="fa-IR" sz="2800" dirty="0" smtClean="0"/>
              <a:t>؟</a:t>
            </a:r>
            <a:endParaRPr lang="en-US" sz="2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040A34-7468-4028-A185-6AA17ED1C66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D3CE22D-125D-4FDD-98D8-82047003B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472" y="518209"/>
            <a:ext cx="8655050" cy="563563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چرا رهبری در دانشگاه ها </a:t>
            </a:r>
            <a:r>
              <a:rPr lang="fa-IR" dirty="0" smtClean="0">
                <a:solidFill>
                  <a:srgbClr val="0070C0"/>
                </a:solidFill>
              </a:rPr>
              <a:t>مهم</a:t>
            </a:r>
            <a:r>
              <a:rPr lang="fa-IR" dirty="0" smtClean="0"/>
              <a:t> است ؟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DD031-E9FA-4440-BDCE-089191C27018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256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1B82FE1-1ED2-4A28-B02D-6D878A65C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35" y="1431010"/>
            <a:ext cx="11015003" cy="5257800"/>
          </a:xfrm>
        </p:spPr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dirty="0" smtClean="0"/>
              <a:t>ارزش ها و هنجارهای یک جامعه بر روی رهبری تاثیر دارد.</a:t>
            </a:r>
            <a:endParaRPr lang="en-US" sz="2800" dirty="0"/>
          </a:p>
          <a:p>
            <a:pPr algn="r" rtl="1">
              <a:lnSpc>
                <a:spcPct val="200000"/>
              </a:lnSpc>
            </a:pPr>
            <a:r>
              <a:rPr lang="fa-IR" sz="2800" dirty="0" smtClean="0"/>
              <a:t>فرهنگ خاص هر سازمان را باید مد نظر داشت.</a:t>
            </a:r>
            <a:endParaRPr lang="en-US" sz="2800" dirty="0"/>
          </a:p>
          <a:p>
            <a:pPr algn="r" rtl="1">
              <a:lnSpc>
                <a:spcPct val="200000"/>
              </a:lnSpc>
            </a:pPr>
            <a:endParaRPr lang="en-US" sz="2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E168537-4EA9-473D-AE63-229C0766067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8216E7C-4FEC-4A06-B73C-4B94A4FAC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187" y="638584"/>
            <a:ext cx="10321698" cy="563563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چقدر فرهنگ بر روی رهبری در سازمان تاثیر دارد ؟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DC3C5E-BA46-467A-832D-11D6E52BB78D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89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3413" y="275481"/>
            <a:ext cx="4460875" cy="99536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fa-IR" dirty="0"/>
              <a:t>رهبری در قرن بیست و یک</a:t>
            </a:r>
          </a:p>
        </p:txBody>
      </p:sp>
      <p:sp>
        <p:nvSpPr>
          <p:cNvPr id="43011" name="Content Placeholder 2"/>
          <p:cNvSpPr txBox="1">
            <a:spLocks/>
          </p:cNvSpPr>
          <p:nvPr/>
        </p:nvSpPr>
        <p:spPr bwMode="auto">
          <a:xfrm>
            <a:off x="6214772" y="1353687"/>
            <a:ext cx="5305425" cy="317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marL="228600" indent="-228600">
              <a:spcBef>
                <a:spcPct val="20000"/>
              </a:spcBef>
              <a:buClr>
                <a:schemeClr val="tx1"/>
              </a:buClr>
              <a:buFont typeface="Marlett" pitchFamily="2" charset="2"/>
              <a:buChar char="a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6858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Marlett" pitchFamily="2" charset="2"/>
              <a:buChar char="a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Marlett" pitchFamily="2" charset="2"/>
              <a:buChar char="a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Marlett" pitchFamily="2" charset="2"/>
              <a:buChar char="a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a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a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a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a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rtl="1">
              <a:lnSpc>
                <a:spcPct val="15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kumimoji="0" lang="fa-IR" altLang="en-US" sz="2400" dirty="0">
                <a:solidFill>
                  <a:srgbClr val="002060"/>
                </a:solidFill>
                <a:cs typeface="B Titr" panose="00000700000000000000" pitchFamily="2" charset="-78"/>
              </a:rPr>
              <a:t>نیاز به بهره گیری از ارتباطات </a:t>
            </a:r>
            <a:r>
              <a:rPr kumimoji="0" lang="fa-IR" altLang="en-US" sz="2400" dirty="0" smtClean="0">
                <a:solidFill>
                  <a:srgbClr val="002060"/>
                </a:solidFill>
                <a:cs typeface="B Titr" panose="00000700000000000000" pitchFamily="2" charset="-78"/>
              </a:rPr>
              <a:t>نوین </a:t>
            </a:r>
            <a:endParaRPr kumimoji="0" lang="fa-IR" altLang="en-US" sz="2400" dirty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algn="r" rtl="1">
              <a:lnSpc>
                <a:spcPct val="15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kumimoji="0" lang="fa-IR" altLang="en-US" sz="2400" dirty="0">
                <a:solidFill>
                  <a:srgbClr val="002060"/>
                </a:solidFill>
                <a:cs typeface="B Titr" panose="00000700000000000000" pitchFamily="2" charset="-78"/>
              </a:rPr>
              <a:t>خودشناسی و هوش هیجانی</a:t>
            </a:r>
          </a:p>
          <a:p>
            <a:pPr algn="r" rtl="1">
              <a:lnSpc>
                <a:spcPct val="15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kumimoji="0" lang="fa-IR" altLang="en-US" sz="2400" dirty="0">
                <a:solidFill>
                  <a:srgbClr val="002060"/>
                </a:solidFill>
                <a:cs typeface="B Titr" panose="00000700000000000000" pitchFamily="2" charset="-78"/>
              </a:rPr>
              <a:t>ارج نهادن به کار گروهی</a:t>
            </a:r>
          </a:p>
          <a:p>
            <a:pPr algn="r" rtl="1">
              <a:lnSpc>
                <a:spcPct val="15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kumimoji="0" lang="fa-IR" altLang="en-US" sz="2400" dirty="0">
                <a:solidFill>
                  <a:srgbClr val="002060"/>
                </a:solidFill>
                <a:cs typeface="B Titr" panose="00000700000000000000" pitchFamily="2" charset="-78"/>
              </a:rPr>
              <a:t>تعادل بین کار وزندگی</a:t>
            </a:r>
          </a:p>
          <a:p>
            <a:pPr algn="r" rtl="1">
              <a:lnSpc>
                <a:spcPct val="15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kumimoji="0" lang="fa-IR" altLang="en-US" sz="2400" dirty="0">
                <a:solidFill>
                  <a:srgbClr val="002060"/>
                </a:solidFill>
                <a:cs typeface="B Titr" panose="00000700000000000000" pitchFamily="2" charset="-78"/>
              </a:rPr>
              <a:t>پاسخگویی و مسئولیت پذیری</a:t>
            </a:r>
          </a:p>
          <a:p>
            <a:pPr algn="r" rtl="1">
              <a:lnSpc>
                <a:spcPct val="15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kumimoji="0" lang="fa-IR" altLang="en-US" sz="2400" dirty="0">
                <a:solidFill>
                  <a:srgbClr val="002060"/>
                </a:solidFill>
                <a:cs typeface="B Titr" panose="00000700000000000000" pitchFamily="2" charset="-78"/>
              </a:rPr>
              <a:t>لزوم قدرت مذاکره و چانه زنی </a:t>
            </a:r>
          </a:p>
          <a:p>
            <a:pPr algn="r" rtl="1">
              <a:lnSpc>
                <a:spcPct val="15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kumimoji="0" lang="fa-IR" altLang="en-US" sz="2400" dirty="0">
                <a:solidFill>
                  <a:srgbClr val="002060"/>
                </a:solidFill>
                <a:cs typeface="B Titr" panose="00000700000000000000" pitchFamily="2" charset="-78"/>
              </a:rPr>
              <a:t>لزوم </a:t>
            </a:r>
            <a:r>
              <a:rPr kumimoji="0" lang="fa-IR" altLang="en-US" sz="2400" dirty="0" smtClean="0">
                <a:solidFill>
                  <a:srgbClr val="002060"/>
                </a:solidFill>
                <a:cs typeface="B Titr" panose="00000700000000000000" pitchFamily="2" charset="-78"/>
              </a:rPr>
              <a:t>خلاقیّت </a:t>
            </a:r>
            <a:r>
              <a:rPr kumimoji="0" lang="fa-IR" altLang="en-US" sz="2400" dirty="0">
                <a:solidFill>
                  <a:srgbClr val="002060"/>
                </a:solidFill>
                <a:cs typeface="B Titr" panose="00000700000000000000" pitchFamily="2" charset="-78"/>
              </a:rPr>
              <a:t>و </a:t>
            </a:r>
            <a:r>
              <a:rPr kumimoji="0" lang="fa-IR" altLang="en-US" sz="2400" dirty="0" smtClean="0">
                <a:solidFill>
                  <a:srgbClr val="002060"/>
                </a:solidFill>
                <a:cs typeface="B Titr" panose="00000700000000000000" pitchFamily="2" charset="-78"/>
              </a:rPr>
              <a:t>نوآوری و </a:t>
            </a:r>
            <a:r>
              <a:rPr kumimoji="0" lang="fa-IR" altLang="en-US" sz="2400" b="1" i="1" u="sng" dirty="0" smtClean="0">
                <a:solidFill>
                  <a:srgbClr val="002060"/>
                </a:solidFill>
                <a:cs typeface="B Titr" panose="00000700000000000000" pitchFamily="2" charset="-78"/>
              </a:rPr>
              <a:t>شجاعت</a:t>
            </a:r>
            <a:endParaRPr kumimoji="0" lang="fa-IR" altLang="en-US" sz="2400" b="1" i="1" u="sng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  <p:pic>
        <p:nvPicPr>
          <p:cNvPr id="43012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46" y="1469709"/>
            <a:ext cx="3124200" cy="149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46" y="2966721"/>
            <a:ext cx="3124200" cy="364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8944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861910" y="413237"/>
            <a:ext cx="8448675" cy="5635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 AWAY MESSAGES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6925" y="1295400"/>
            <a:ext cx="8229600" cy="4800600"/>
          </a:xfrm>
        </p:spPr>
        <p:txBody>
          <a:bodyPr/>
          <a:lstStyle/>
          <a:p>
            <a:endParaRPr lang="en-US" sz="3200" dirty="0"/>
          </a:p>
          <a:p>
            <a:pPr marL="479425" lvl="1" indent="0">
              <a:buNone/>
            </a:pPr>
            <a:r>
              <a:rPr lang="en-US" sz="2800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92598" y="6528412"/>
            <a:ext cx="272300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Management and Leadership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A82E8D9D-16E6-40C2-829B-A9272FF4990B}"/>
              </a:ext>
            </a:extLst>
          </p:cNvPr>
          <p:cNvSpPr txBox="1">
            <a:spLocks/>
          </p:cNvSpPr>
          <p:nvPr/>
        </p:nvSpPr>
        <p:spPr bwMode="auto">
          <a:xfrm>
            <a:off x="590843" y="1409211"/>
            <a:ext cx="10958731" cy="504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marL="358775" indent="-358775" algn="l" defTabSz="957263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77875" indent="-298450" algn="l" defTabSz="957263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100">
                <a:solidFill>
                  <a:schemeClr val="tx1"/>
                </a:solidFill>
                <a:latin typeface="+mj-lt"/>
              </a:defRPr>
            </a:lvl2pPr>
            <a:lvl3pPr marL="1196975" indent="-239713" algn="l" defTabSz="957263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100">
                <a:solidFill>
                  <a:schemeClr val="tx1"/>
                </a:solidFill>
                <a:latin typeface="+mj-lt"/>
              </a:defRPr>
            </a:lvl3pPr>
            <a:lvl4pPr marL="1676400" indent="-239713" algn="l" defTabSz="957263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chemeClr val="tx1"/>
                </a:solidFill>
                <a:latin typeface="+mj-lt"/>
              </a:defRPr>
            </a:lvl4pPr>
            <a:lvl5pPr marL="2154238" indent="-238125" algn="l" defTabSz="957263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+mj-lt"/>
              </a:defRPr>
            </a:lvl5pPr>
            <a:lvl6pPr marL="2611438" indent="-238125" algn="l" defTabSz="957263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+mj-lt"/>
              </a:defRPr>
            </a:lvl6pPr>
            <a:lvl7pPr marL="3068638" indent="-238125" algn="l" defTabSz="957263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+mj-lt"/>
              </a:defRPr>
            </a:lvl7pPr>
            <a:lvl8pPr marL="3525838" indent="-238125" algn="l" defTabSz="957263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+mj-lt"/>
              </a:defRPr>
            </a:lvl8pPr>
            <a:lvl9pPr marL="3983038" indent="-238125" algn="l" defTabSz="957263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+mj-lt"/>
              </a:defRPr>
            </a:lvl9pPr>
          </a:lstStyle>
          <a:p>
            <a:pPr algn="r" rtl="1"/>
            <a:r>
              <a:rPr lang="fa-IR" kern="0" dirty="0" smtClean="0">
                <a:solidFill>
                  <a:srgbClr val="002060"/>
                </a:solidFill>
                <a:cs typeface="B Titr" panose="00000700000000000000" pitchFamily="2" charset="-78"/>
              </a:rPr>
              <a:t>رهبری در موفقیّت یک</a:t>
            </a:r>
            <a:r>
              <a:rPr lang="en-US" kern="0" dirty="0" smtClean="0">
                <a:solidFill>
                  <a:srgbClr val="002060"/>
                </a:solidFill>
                <a:cs typeface="B Titr" panose="00000700000000000000" pitchFamily="2" charset="-78"/>
              </a:rPr>
              <a:t> </a:t>
            </a:r>
            <a:r>
              <a:rPr lang="fa-IR" kern="0" dirty="0" smtClean="0">
                <a:solidFill>
                  <a:srgbClr val="002060"/>
                </a:solidFill>
                <a:cs typeface="B Titr" panose="00000700000000000000" pitchFamily="2" charset="-78"/>
              </a:rPr>
              <a:t>سازمان تاثیر بسیار مهمی دارد.</a:t>
            </a:r>
            <a:endParaRPr lang="en-US" kern="0" dirty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algn="r" rtl="1"/>
            <a:endParaRPr lang="en-US" kern="0" dirty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algn="r" rtl="1"/>
            <a:r>
              <a:rPr lang="fa-IR" kern="0" dirty="0" smtClean="0">
                <a:solidFill>
                  <a:srgbClr val="002060"/>
                </a:solidFill>
                <a:cs typeface="B Titr" panose="00000700000000000000" pitchFamily="2" charset="-78"/>
              </a:rPr>
              <a:t>مدل های مختلف رهبری در سازمان وجود دارد. موفقیت براساس در نظر گرفتن شرایط بیرونی و آکاه بودن به خصوصیات فردیست.</a:t>
            </a:r>
            <a:endParaRPr lang="en-US" kern="0" dirty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algn="r" rtl="1"/>
            <a:endParaRPr lang="en-US" kern="0" dirty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algn="r" rtl="1"/>
            <a:r>
              <a:rPr lang="fa-IR" kern="0" dirty="0" smtClean="0">
                <a:solidFill>
                  <a:srgbClr val="002060"/>
                </a:solidFill>
                <a:cs typeface="B Titr" panose="00000700000000000000" pitchFamily="2" charset="-78"/>
              </a:rPr>
              <a:t>دانشگاه های علوم پزشکی شرایط کاملاً ویژه ای برای رهبر سازمان بوجود می آورند</a:t>
            </a:r>
            <a:r>
              <a:rPr lang="en-US" kern="0" dirty="0" smtClean="0">
                <a:solidFill>
                  <a:srgbClr val="002060"/>
                </a:solidFill>
                <a:cs typeface="B Titr" panose="00000700000000000000" pitchFamily="2" charset="-78"/>
              </a:rPr>
              <a:t>.</a:t>
            </a:r>
            <a:endParaRPr lang="fa-IR" kern="0" dirty="0" smtClean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marL="0" indent="0" algn="r" rtl="1">
              <a:buNone/>
            </a:pPr>
            <a:endParaRPr lang="fa-IR" kern="0" dirty="0" smtClean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algn="r" rtl="1"/>
            <a:r>
              <a:rPr lang="fa-IR" dirty="0">
                <a:solidFill>
                  <a:srgbClr val="002060"/>
                </a:solidFill>
                <a:cs typeface="B Titr" panose="00000700000000000000" pitchFamily="2" charset="-78"/>
              </a:rPr>
              <a:t>هنر رهبری همیشه قابل ارتقا است </a:t>
            </a:r>
          </a:p>
          <a:p>
            <a:pPr marL="0" indent="0" algn="ctr" rtl="1">
              <a:buNone/>
            </a:pPr>
            <a:r>
              <a:rPr lang="en-US" dirty="0">
                <a:solidFill>
                  <a:srgbClr val="C00000"/>
                </a:solidFill>
                <a:cs typeface="B Titr" panose="00000700000000000000" pitchFamily="2" charset="-78"/>
              </a:rPr>
              <a:t>     </a:t>
            </a:r>
            <a:r>
              <a:rPr lang="en-US" dirty="0">
                <a:solidFill>
                  <a:srgbClr val="C00000"/>
                </a:solidFill>
                <a:cs typeface="B Titr" panose="00000700000000000000" pitchFamily="2" charset="-78"/>
                <a:sym typeface="Wingdings" panose="05000000000000000000" pitchFamily="2" charset="2"/>
              </a:rPr>
              <a:t></a:t>
            </a:r>
            <a:r>
              <a:rPr lang="fa-IR" dirty="0">
                <a:solidFill>
                  <a:srgbClr val="C00000"/>
                </a:solidFill>
                <a:cs typeface="B Titr" panose="00000700000000000000" pitchFamily="2" charset="-78"/>
              </a:rPr>
              <a:t>اما شرط این قضیه این است که خودمان را خیلی خوب بشناسیم </a:t>
            </a:r>
            <a:endParaRPr lang="en-US" dirty="0">
              <a:solidFill>
                <a:srgbClr val="C00000"/>
              </a:solidFill>
              <a:cs typeface="B Titr" panose="00000700000000000000" pitchFamily="2" charset="-78"/>
            </a:endParaRPr>
          </a:p>
          <a:p>
            <a:pPr algn="r" rtl="1"/>
            <a:endParaRPr lang="en-US" kern="0" dirty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algn="r" rtl="1"/>
            <a:endParaRPr lang="en-US" kern="0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74748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260874C-02BA-408F-B204-FDE0C7F54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843" y="1997612"/>
            <a:ext cx="11000935" cy="4285682"/>
          </a:xfrm>
        </p:spPr>
        <p:txBody>
          <a:bodyPr>
            <a:normAutofit/>
          </a:bodyPr>
          <a:lstStyle/>
          <a:p>
            <a:pPr algn="ctr" rtl="1"/>
            <a:endParaRPr lang="fa-IR" sz="3600" dirty="0" smtClean="0"/>
          </a:p>
          <a:p>
            <a:pPr algn="ctr" rtl="1"/>
            <a:r>
              <a:rPr lang="fa-IR" sz="3600" dirty="0" smtClean="0"/>
              <a:t>هر کدام از شرکت کنندگان یک لغت برای تعریف رهبری روی کاغذ بنویسند...</a:t>
            </a:r>
            <a:endParaRPr lang="en-US" sz="5400" dirty="0"/>
          </a:p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endParaRPr lang="en-US" sz="3600" dirty="0"/>
          </a:p>
          <a:p>
            <a:pPr algn="ctr"/>
            <a:endParaRPr lang="en-US" sz="3600" dirty="0"/>
          </a:p>
          <a:p>
            <a:pPr algn="ctr"/>
            <a:endParaRPr lang="en-US" sz="3600" dirty="0"/>
          </a:p>
          <a:p>
            <a:pPr algn="ctr"/>
            <a:endParaRPr lang="en-US" sz="3600" dirty="0"/>
          </a:p>
          <a:p>
            <a:pPr algn="ctr"/>
            <a:endParaRPr lang="en-US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03FBD7-BBDD-46E1-9155-99961CBBECA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9CF8278-1BAF-48B9-A301-84685A6C4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3507" y="501271"/>
            <a:ext cx="7392988" cy="563563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رهبری در دانشگاه چیست؟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36CA11-1FC3-4CB7-A10E-93822BED4B06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09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4435" y="1447800"/>
            <a:ext cx="10532138" cy="4800600"/>
          </a:xfrm>
        </p:spPr>
        <p:txBody>
          <a:bodyPr>
            <a:normAutofit/>
          </a:bodyPr>
          <a:lstStyle/>
          <a:p>
            <a:pPr marL="171450" indent="-171450" algn="r" rtl="1">
              <a:lnSpc>
                <a:spcPct val="150000"/>
              </a:lnSpc>
              <a:buSzPct val="60000"/>
              <a:buFont typeface="Wingdings" panose="05000000000000000000" pitchFamily="2" charset="2"/>
              <a:buChar char="ü"/>
            </a:pPr>
            <a:r>
              <a:rPr lang="fa-IR" sz="2800" dirty="0" smtClean="0"/>
              <a:t>رهبری در سازمان در مورد چه چیزی سخن می گوید؟</a:t>
            </a:r>
          </a:p>
          <a:p>
            <a:pPr marL="171450" indent="-171450" algn="r" rtl="1">
              <a:lnSpc>
                <a:spcPct val="150000"/>
              </a:lnSpc>
              <a:buSzPct val="60000"/>
              <a:buFont typeface="Wingdings" panose="05000000000000000000" pitchFamily="2" charset="2"/>
              <a:buChar char="ü"/>
            </a:pPr>
            <a:r>
              <a:rPr lang="fa-IR" sz="2800" dirty="0" smtClean="0"/>
              <a:t>رهبری در سازمان چقدر </a:t>
            </a:r>
            <a:r>
              <a:rPr lang="fa-IR" sz="2800" dirty="0"/>
              <a:t>مهم است </a:t>
            </a:r>
            <a:r>
              <a:rPr lang="fa-IR" sz="2800" dirty="0" smtClean="0"/>
              <a:t>؟</a:t>
            </a:r>
            <a:endParaRPr lang="fa-IR" sz="2800" dirty="0"/>
          </a:p>
          <a:p>
            <a:pPr marL="171450" indent="-171450" algn="r" rtl="1">
              <a:lnSpc>
                <a:spcPct val="150000"/>
              </a:lnSpc>
              <a:buSzPct val="60000"/>
              <a:buFont typeface="Wingdings" panose="05000000000000000000" pitchFamily="2" charset="2"/>
              <a:buChar char="ü"/>
            </a:pPr>
            <a:r>
              <a:rPr lang="fa-IR" sz="2800" dirty="0" smtClean="0"/>
              <a:t>اهمیّت رهبری در سازمان برای مدیران مالی و بودجه چیست؟</a:t>
            </a:r>
            <a:endParaRPr lang="en-US" sz="2800" dirty="0"/>
          </a:p>
          <a:p>
            <a:pPr algn="r" rtl="1">
              <a:lnSpc>
                <a:spcPct val="150000"/>
              </a:lnSpc>
              <a:buSzPct val="60000"/>
            </a:pP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اهداف یادگیری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89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3115E3E-75C4-48B9-B733-E32D9B59F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899" y="1600200"/>
            <a:ext cx="11092853" cy="5257800"/>
          </a:xfrm>
        </p:spPr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en-US" sz="2000" dirty="0"/>
              <a:t> </a:t>
            </a:r>
            <a:r>
              <a:rPr lang="fa-IR" sz="2000" dirty="0" smtClean="0"/>
              <a:t>رهبری در سازمان به معنای موقعیت یا پست سازمانی یا برتری موقعیت سازمانی نیست ؛ هر چند این امر کمک کننده است.</a:t>
            </a:r>
            <a:endParaRPr lang="en-US" sz="3200" dirty="0"/>
          </a:p>
          <a:p>
            <a:pPr algn="r" rtl="1">
              <a:lnSpc>
                <a:spcPct val="200000"/>
              </a:lnSpc>
            </a:pPr>
            <a:r>
              <a:rPr lang="fa-IR" sz="2000" dirty="0"/>
              <a:t>رهبری در سازمان </a:t>
            </a:r>
            <a:r>
              <a:rPr lang="fa-IR" sz="2000" dirty="0" smtClean="0"/>
              <a:t>به معنای میزان تحصیلات نیست ؛ اما این کمک کننده است.</a:t>
            </a:r>
            <a:endParaRPr lang="en-US" sz="2800" dirty="0"/>
          </a:p>
          <a:p>
            <a:pPr algn="r" rtl="1">
              <a:lnSpc>
                <a:spcPct val="200000"/>
              </a:lnSpc>
            </a:pPr>
            <a:r>
              <a:rPr lang="fa-IR" sz="2000" dirty="0" smtClean="0"/>
              <a:t>رهبری در سازمان به معنای شهرت ؛ موقعیت اجتماعی یا کاریزما </a:t>
            </a:r>
            <a:r>
              <a:rPr lang="fa-IR" sz="2000" dirty="0"/>
              <a:t>نیست ؛ </a:t>
            </a:r>
            <a:r>
              <a:rPr lang="fa-IR" sz="2000" dirty="0" smtClean="0"/>
              <a:t>امّا تمام این ها </a:t>
            </a:r>
            <a:r>
              <a:rPr lang="fa-IR" sz="2000" dirty="0"/>
              <a:t>کمک کننده </a:t>
            </a:r>
            <a:r>
              <a:rPr lang="fa-IR" sz="2000" dirty="0" smtClean="0"/>
              <a:t>است.</a:t>
            </a:r>
            <a:endParaRPr lang="en-US" sz="3200" dirty="0"/>
          </a:p>
          <a:p>
            <a:pPr algn="r" rtl="1">
              <a:lnSpc>
                <a:spcPct val="200000"/>
              </a:lnSpc>
            </a:pPr>
            <a:r>
              <a:rPr lang="fa-IR" sz="2000" dirty="0" smtClean="0"/>
              <a:t>رهبری در سازمان به معنای مدیریت نیست ؛ اما هنر خوب مدیریت کردن بسیار کمک کننده است.</a:t>
            </a:r>
            <a:endParaRPr lang="en-US" sz="2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71D5AE1-247E-4A39-A49D-4B64548A02C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2E2F95E-6607-4AF4-ADB8-8712BD4CB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683" y="610394"/>
            <a:ext cx="9857317" cy="563563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رهبری در سازمان چه چیزی </a:t>
            </a:r>
            <a:r>
              <a:rPr lang="fa-IR" dirty="0" smtClean="0">
                <a:solidFill>
                  <a:srgbClr val="002060"/>
                </a:solidFill>
              </a:rPr>
              <a:t>نیست</a:t>
            </a:r>
            <a:r>
              <a:rPr lang="fa-IR" dirty="0" smtClean="0"/>
              <a:t>؟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B8F79-0575-4FD5-8876-3E14BE5F17EB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F08AD3-1361-4A20-89F9-0AEFB45E562D}"/>
              </a:ext>
            </a:extLst>
          </p:cNvPr>
          <p:cNvSpPr/>
          <p:nvPr/>
        </p:nvSpPr>
        <p:spPr bwMode="auto">
          <a:xfrm>
            <a:off x="-13648" y="6583031"/>
            <a:ext cx="9016545" cy="31591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57263"/>
            <a:r>
              <a:rPr lang="en-US" sz="900" dirty="0" err="1"/>
              <a:t>Source.https</a:t>
            </a:r>
            <a:r>
              <a:rPr lang="en-US" sz="900" dirty="0"/>
              <a:t>://www.forbes.com/sites/kevinkruse/2013/04/09/what-is-leadership/#27169d4e5b90</a:t>
            </a:r>
          </a:p>
        </p:txBody>
      </p:sp>
    </p:spTree>
    <p:extLst>
      <p:ext uri="{BB962C8B-B14F-4D97-AF65-F5344CB8AC3E}">
        <p14:creationId xmlns:p14="http://schemas.microsoft.com/office/powerpoint/2010/main" val="3177954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3115E3E-75C4-48B9-B733-E32D9B59F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024" y="1496835"/>
            <a:ext cx="11123542" cy="5257800"/>
          </a:xfrm>
        </p:spPr>
        <p:txBody>
          <a:bodyPr>
            <a:normAutofit/>
          </a:bodyPr>
          <a:lstStyle/>
          <a:p>
            <a:pPr algn="r" rtl="1"/>
            <a:r>
              <a:rPr lang="en-US" sz="2000" dirty="0"/>
              <a:t> </a:t>
            </a:r>
            <a:r>
              <a:rPr lang="en-US" sz="2000" dirty="0" smtClean="0"/>
              <a:t>Peter </a:t>
            </a:r>
            <a:r>
              <a:rPr lang="en-US" sz="2000" dirty="0"/>
              <a:t>Drucker: </a:t>
            </a:r>
            <a:r>
              <a:rPr lang="en-US" sz="2000" dirty="0" smtClean="0"/>
              <a:t>«</a:t>
            </a:r>
            <a:r>
              <a:rPr lang="fa-IR" sz="2000" dirty="0" smtClean="0"/>
              <a:t>رهبر کسی است که پیرو داشته باشد</a:t>
            </a:r>
            <a:r>
              <a:rPr lang="en-US" sz="2000" dirty="0" smtClean="0"/>
              <a:t>."</a:t>
            </a:r>
            <a:endParaRPr lang="en-US" sz="2000" dirty="0"/>
          </a:p>
          <a:p>
            <a:pPr marL="0" indent="0" algn="ctr" rtl="1">
              <a:buNone/>
            </a:pPr>
            <a:r>
              <a:rPr lang="en-US" sz="1800" dirty="0">
                <a:solidFill>
                  <a:srgbClr val="0070C0"/>
                </a:solidFill>
                <a:sym typeface="Wingdings" panose="05000000000000000000" pitchFamily="2" charset="2"/>
              </a:rPr>
              <a:t> </a:t>
            </a:r>
            <a:r>
              <a:rPr lang="fa-IR" sz="1800" dirty="0" smtClean="0">
                <a:solidFill>
                  <a:srgbClr val="0070C0"/>
                </a:solidFill>
                <a:sym typeface="Wingdings" panose="05000000000000000000" pitchFamily="2" charset="2"/>
              </a:rPr>
              <a:t>فرماندهان نظامی هم پیرو دارند، امّا آیا آنها رهبرهستند؟</a:t>
            </a:r>
            <a:endParaRPr lang="en-US" sz="1800" dirty="0">
              <a:solidFill>
                <a:srgbClr val="0070C0"/>
              </a:solidFill>
            </a:endParaRPr>
          </a:p>
          <a:p>
            <a:pPr algn="r" rtl="1"/>
            <a:r>
              <a:rPr lang="en-US" sz="2000" dirty="0" smtClean="0"/>
              <a:t>Warren </a:t>
            </a:r>
            <a:r>
              <a:rPr lang="en-US" sz="2000" dirty="0"/>
              <a:t>Bennis: </a:t>
            </a:r>
            <a:r>
              <a:rPr lang="en-US" sz="2000" dirty="0" smtClean="0"/>
              <a:t>«</a:t>
            </a:r>
            <a:r>
              <a:rPr lang="fa-IR" sz="2000" dirty="0" smtClean="0"/>
              <a:t> رهبری توانایی تبدیل چشم انداز به واقعیت است.</a:t>
            </a:r>
            <a:endParaRPr lang="en-US" sz="2000" dirty="0"/>
          </a:p>
          <a:p>
            <a:pPr algn="ctr" rtl="1">
              <a:buNone/>
            </a:pPr>
            <a:r>
              <a:rPr lang="en-US" sz="1800" dirty="0">
                <a:solidFill>
                  <a:srgbClr val="0070C0"/>
                </a:solidFill>
                <a:sym typeface="Wingdings" panose="05000000000000000000" pitchFamily="2" charset="2"/>
              </a:rPr>
              <a:t> </a:t>
            </a:r>
            <a:r>
              <a:rPr lang="fa-IR" sz="1800" dirty="0">
                <a:solidFill>
                  <a:srgbClr val="0070C0"/>
                </a:solidFill>
                <a:sym typeface="Wingdings" panose="05000000000000000000" pitchFamily="2" charset="2"/>
              </a:rPr>
              <a:t>همه ما چشم اندازهایی برای تبدیل به واقعیت داریم. آیا این چشم اندازها رهبری است ؟</a:t>
            </a:r>
            <a:endParaRPr lang="en-US" sz="1800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algn="r" rtl="1"/>
            <a:r>
              <a:rPr lang="en-US" sz="2000" dirty="0" smtClean="0"/>
              <a:t>Bill </a:t>
            </a:r>
            <a:r>
              <a:rPr lang="en-US" sz="2000" dirty="0"/>
              <a:t>Gates: </a:t>
            </a:r>
            <a:r>
              <a:rPr lang="en-US" sz="2000" dirty="0" smtClean="0"/>
              <a:t>«</a:t>
            </a:r>
            <a:r>
              <a:rPr lang="fa-IR" sz="2000" dirty="0" smtClean="0"/>
              <a:t> با نگاه به آینده؛ رهبران کسانی هستند که به دیگران قدرت می دهند </a:t>
            </a:r>
            <a:r>
              <a:rPr lang="en-US" sz="2000" dirty="0" smtClean="0"/>
              <a:t>.</a:t>
            </a:r>
            <a:endParaRPr lang="en-US" sz="2000" dirty="0"/>
          </a:p>
          <a:p>
            <a:pPr algn="ctr" rtl="1">
              <a:buNone/>
            </a:pP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>
                <a:solidFill>
                  <a:srgbClr val="0070C0"/>
                </a:solidFill>
                <a:sym typeface="Wingdings" panose="05000000000000000000" pitchFamily="2" charset="2"/>
              </a:rPr>
              <a:t> </a:t>
            </a:r>
            <a:r>
              <a:rPr lang="fa-IR" sz="1800" dirty="0">
                <a:solidFill>
                  <a:srgbClr val="0070C0"/>
                </a:solidFill>
                <a:sym typeface="Wingdings" panose="05000000000000000000" pitchFamily="2" charset="2"/>
              </a:rPr>
              <a:t>قدرت دادن برای چه هدفی ؟ </a:t>
            </a:r>
            <a:endParaRPr lang="en-US" sz="1800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algn="r" rtl="1"/>
            <a:r>
              <a:rPr lang="en-US" sz="2000" dirty="0" smtClean="0"/>
              <a:t>John </a:t>
            </a:r>
            <a:r>
              <a:rPr lang="en-US" sz="2000" dirty="0"/>
              <a:t>Maxwell: </a:t>
            </a:r>
            <a:r>
              <a:rPr lang="en-US" sz="2000" dirty="0" smtClean="0"/>
              <a:t>«</a:t>
            </a:r>
            <a:r>
              <a:rPr lang="fa-IR" sz="2000" dirty="0" smtClean="0"/>
              <a:t> رهبری یعنی تاثیرگذاری ؛ نه یک کلمه بیشتر و نه یک کلمه کمتر</a:t>
            </a:r>
            <a:r>
              <a:rPr lang="en-US" sz="2000" dirty="0" smtClean="0"/>
              <a:t>."</a:t>
            </a:r>
            <a:endParaRPr lang="en-US" sz="1600" dirty="0">
              <a:sym typeface="Wingdings" panose="05000000000000000000" pitchFamily="2" charset="2"/>
            </a:endParaRPr>
          </a:p>
          <a:p>
            <a:pPr algn="ctr" rtl="1">
              <a:buNone/>
            </a:pPr>
            <a:r>
              <a:rPr lang="en-US" sz="1800" dirty="0">
                <a:solidFill>
                  <a:srgbClr val="0070C0"/>
                </a:solidFill>
                <a:sym typeface="Wingdings" panose="05000000000000000000" pitchFamily="2" charset="2"/>
              </a:rPr>
              <a:t> </a:t>
            </a:r>
            <a:r>
              <a:rPr lang="fa-IR" sz="1800" dirty="0">
                <a:solidFill>
                  <a:srgbClr val="0070C0"/>
                </a:solidFill>
                <a:sym typeface="Wingdings" panose="05000000000000000000" pitchFamily="2" charset="2"/>
              </a:rPr>
              <a:t> گاهی داشتن منابع باعث تاثیرگذاری می شود . آیا این رهبری است؟</a:t>
            </a:r>
          </a:p>
          <a:p>
            <a:pPr marL="0" indent="0" algn="ctr" rtl="1">
              <a:buNone/>
            </a:pPr>
            <a:r>
              <a:rPr lang="fa-IR" sz="2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« مثلاً مدیران مالی می گویند هرکی پول داره قدرت دارد»</a:t>
            </a:r>
          </a:p>
          <a:p>
            <a:pPr marL="0" indent="0" algn="ctr" rtl="1">
              <a:buNone/>
            </a:pPr>
            <a:endParaRPr lang="en-US" sz="1800" dirty="0">
              <a:sym typeface="Wingdings" panose="05000000000000000000" pitchFamily="2" charset="2"/>
            </a:endParaRPr>
          </a:p>
          <a:p>
            <a:pPr marL="0" indent="0" algn="r" rtl="1">
              <a:buNone/>
            </a:pPr>
            <a:endParaRPr lang="en-US" sz="1800" dirty="0">
              <a:sym typeface="Wingdings" panose="05000000000000000000" pitchFamily="2" charset="2"/>
            </a:endParaRPr>
          </a:p>
          <a:p>
            <a:pPr algn="r" rtl="1"/>
            <a:endParaRPr lang="en-US" sz="2000" dirty="0"/>
          </a:p>
          <a:p>
            <a:pPr algn="r" rtl="1"/>
            <a:endParaRPr lang="en-US" sz="2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71D5AE1-247E-4A39-A49D-4B64548A02C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2E2F95E-6607-4AF4-ADB8-8712BD4CB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چند تعریف از لیدرشیپ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B8F79-0575-4FD5-8876-3E14BE5F17EB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F08AD3-1361-4A20-89F9-0AEFB45E562D}"/>
              </a:ext>
            </a:extLst>
          </p:cNvPr>
          <p:cNvSpPr/>
          <p:nvPr/>
        </p:nvSpPr>
        <p:spPr bwMode="auto">
          <a:xfrm>
            <a:off x="-27296" y="6596679"/>
            <a:ext cx="9016545" cy="31591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57263"/>
            <a:r>
              <a:rPr lang="en-US" sz="900" dirty="0" err="1"/>
              <a:t>Source.https</a:t>
            </a:r>
            <a:r>
              <a:rPr lang="en-US" sz="900" dirty="0"/>
              <a:t>://www.forbes.com/sites/kevinkruse/2013/04/09/what-is-leadership/#27169d4e5b90</a:t>
            </a:r>
          </a:p>
        </p:txBody>
      </p:sp>
    </p:spTree>
    <p:extLst>
      <p:ext uri="{BB962C8B-B14F-4D97-AF65-F5344CB8AC3E}">
        <p14:creationId xmlns:p14="http://schemas.microsoft.com/office/powerpoint/2010/main" val="2139770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85737"/>
            <a:ext cx="8229600" cy="11398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a-IR" dirty="0"/>
              <a:t>رهبری</a:t>
            </a:r>
            <a:endParaRPr lang="en-US" dirty="0"/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8136" y="6596112"/>
            <a:ext cx="6962775" cy="360363"/>
          </a:xfrm>
          <a:prstGeom prst="rect">
            <a:avLst/>
          </a:prstGeo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Marlett" pitchFamily="2" charset="2"/>
              <a:buChar char="a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Marlett" pitchFamily="2" charset="2"/>
              <a:buChar char="a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Marlett" pitchFamily="2" charset="2"/>
              <a:buChar char="a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Marlett" pitchFamily="2" charset="2"/>
              <a:buChar char="a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a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a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a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a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50000"/>
              </a:spcBef>
              <a:buClr>
                <a:srgbClr val="C00000"/>
              </a:buClr>
              <a:buFontTx/>
              <a:buNone/>
            </a:pPr>
            <a:r>
              <a:rPr kumimoji="0" lang="en-US" altLang="en-US" sz="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Mosley, </a:t>
            </a:r>
            <a:r>
              <a:rPr kumimoji="0" lang="en-US" altLang="en-US" sz="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Meggisson</a:t>
            </a:r>
            <a:r>
              <a:rPr kumimoji="0" lang="en-US" altLang="en-US" sz="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kumimoji="0" lang="en-US" altLang="en-US" sz="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Pietri</a:t>
            </a:r>
            <a:r>
              <a:rPr kumimoji="0" lang="en-US" altLang="en-US" sz="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(2001), </a:t>
            </a:r>
            <a:r>
              <a:rPr kumimoji="0" lang="en-US" altLang="en-US" sz="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Weihrich</a:t>
            </a:r>
            <a:r>
              <a:rPr kumimoji="0" lang="en-US" altLang="en-US" sz="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kumimoji="0" lang="en-US" altLang="en-US" sz="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Koontzis</a:t>
            </a:r>
            <a:r>
              <a:rPr kumimoji="0" lang="en-US" altLang="en-US" sz="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(1993)</a:t>
            </a:r>
            <a:endParaRPr kumimoji="0" lang="fa-IR" altLang="en-US" sz="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2" name="Content Placeholder 4"/>
          <p:cNvSpPr>
            <a:spLocks noGrp="1"/>
          </p:cNvSpPr>
          <p:nvPr>
            <p:ph idx="1"/>
          </p:nvPr>
        </p:nvSpPr>
        <p:spPr>
          <a:xfrm>
            <a:off x="829994" y="1709079"/>
            <a:ext cx="10705513" cy="3718967"/>
          </a:xfrm>
        </p:spPr>
        <p:txBody>
          <a:bodyPr wrap="square">
            <a:spAutoFit/>
          </a:bodyPr>
          <a:lstStyle/>
          <a:p>
            <a:pPr marL="171450" indent="-171450" algn="r" rt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a-IR" altLang="en-US" dirty="0" smtClean="0"/>
              <a:t> </a:t>
            </a:r>
            <a:r>
              <a:rPr lang="fa-IR" altLang="en-US" sz="2800" dirty="0"/>
              <a:t>توانایی نفوذ در پیروان </a:t>
            </a:r>
            <a:endParaRPr lang="en-US" altLang="en-US" sz="2800" dirty="0"/>
          </a:p>
          <a:p>
            <a:pPr marL="171450" indent="-171450" algn="r" rt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a-IR" altLang="en-US" sz="2800" dirty="0"/>
              <a:t>توانایی خلق چشم‌ انداز </a:t>
            </a:r>
          </a:p>
          <a:p>
            <a:pPr marL="171450" indent="-171450" algn="r" rt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a-IR" altLang="en-US" sz="2800" dirty="0"/>
              <a:t>ایجاد انگیزش برای دستیابی به اهداف و چشم انداز</a:t>
            </a:r>
            <a:endParaRPr lang="en-US" altLang="en-US" sz="2800" dirty="0"/>
          </a:p>
          <a:p>
            <a:pPr marL="171450" indent="-171450" algn="ctr" rtl="1">
              <a:buClr>
                <a:srgbClr val="C00000"/>
              </a:buClr>
              <a:buNone/>
            </a:pPr>
            <a:endParaRPr lang="fa-IR" altLang="en-US" sz="2400" dirty="0" smtClean="0">
              <a:solidFill>
                <a:srgbClr val="C00000"/>
              </a:solidFill>
            </a:endParaRPr>
          </a:p>
          <a:p>
            <a:pPr marL="171450" indent="-171450" algn="ctr" rtl="1">
              <a:buClr>
                <a:srgbClr val="C00000"/>
              </a:buClr>
              <a:buNone/>
            </a:pPr>
            <a:r>
              <a:rPr lang="fa-IR" altLang="en-US" sz="2400" dirty="0" smtClean="0">
                <a:solidFill>
                  <a:srgbClr val="C00000"/>
                </a:solidFill>
              </a:rPr>
              <a:t>وظایف </a:t>
            </a:r>
            <a:r>
              <a:rPr lang="fa-IR" altLang="en-US" sz="2400" dirty="0">
                <a:solidFill>
                  <a:srgbClr val="C00000"/>
                </a:solidFill>
              </a:rPr>
              <a:t>اصلی یک </a:t>
            </a:r>
            <a:r>
              <a:rPr lang="fa-IR" altLang="en-US" sz="2400" dirty="0" smtClean="0">
                <a:solidFill>
                  <a:srgbClr val="C00000"/>
                </a:solidFill>
              </a:rPr>
              <a:t>رهبر</a:t>
            </a:r>
            <a:endParaRPr lang="fa-IR" altLang="en-US" sz="2400" dirty="0">
              <a:solidFill>
                <a:srgbClr val="C00000"/>
              </a:solidFill>
            </a:endParaRPr>
          </a:p>
          <a:p>
            <a:pPr algn="r" rtl="1">
              <a:buClr>
                <a:srgbClr val="C00000"/>
              </a:buClr>
              <a:buNone/>
            </a:pPr>
            <a:r>
              <a:rPr lang="fa-IR" altLang="en-US" sz="2800" dirty="0"/>
              <a:t>برقراری ارتباطات بین </a:t>
            </a:r>
            <a:r>
              <a:rPr lang="fa-IR" altLang="en-US" sz="2800" dirty="0" smtClean="0"/>
              <a:t>فردی					حل </a:t>
            </a:r>
            <a:r>
              <a:rPr lang="fa-IR" altLang="en-US" sz="2800" dirty="0"/>
              <a:t>مسئله و تصمیم‌گیری </a:t>
            </a:r>
          </a:p>
        </p:txBody>
      </p:sp>
      <p:pic>
        <p:nvPicPr>
          <p:cNvPr id="7173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50" y="1393825"/>
            <a:ext cx="3035300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538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255000" y="6229350"/>
            <a:ext cx="1905000" cy="457200"/>
          </a:xfrm>
          <a:prstGeom prst="rect">
            <a:avLst/>
          </a:prstGeo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Marlett" pitchFamily="2" charset="2"/>
              <a:buChar char="a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Marlett" pitchFamily="2" charset="2"/>
              <a:buChar char="a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Marlett" pitchFamily="2" charset="2"/>
              <a:buChar char="a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Marlett" pitchFamily="2" charset="2"/>
              <a:buChar char="a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a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a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a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a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C395DD2C-F2E0-4CB3-BFEA-C0DC5779406D}" type="slidenum">
              <a:rPr kumimoji="0"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ClrTx/>
                <a:buFontTx/>
                <a:buNone/>
              </a:pPr>
              <a:t>6</a:t>
            </a:fld>
            <a:endParaRPr kumimoji="0" lang="en-US" alt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3315" name="TextBox 8"/>
          <p:cNvSpPr txBox="1">
            <a:spLocks noChangeArrowheads="1"/>
          </p:cNvSpPr>
          <p:nvPr/>
        </p:nvSpPr>
        <p:spPr bwMode="auto">
          <a:xfrm>
            <a:off x="562709" y="565774"/>
            <a:ext cx="110431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Marlett" pitchFamily="2" charset="2"/>
              <a:buChar char="a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Marlett" pitchFamily="2" charset="2"/>
              <a:buChar char="a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Marlett" pitchFamily="2" charset="2"/>
              <a:buChar char="a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Marlett" pitchFamily="2" charset="2"/>
              <a:buChar char="a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a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a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a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a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rtl="1">
              <a:spcBef>
                <a:spcPct val="0"/>
              </a:spcBef>
              <a:buClrTx/>
              <a:buFontTx/>
              <a:buNone/>
            </a:pPr>
            <a:r>
              <a:rPr lang="fa-IR" altLang="en-US" sz="2800" dirty="0">
                <a:solidFill>
                  <a:srgbClr val="C00000"/>
                </a:solidFill>
                <a:latin typeface="+mj-lt"/>
                <a:ea typeface="+mj-ea"/>
                <a:cs typeface="B Jadid" panose="00000700000000000000" pitchFamily="2" charset="-78"/>
              </a:rPr>
              <a:t>مدیر یا </a:t>
            </a:r>
            <a:r>
              <a:rPr lang="fa-IR" altLang="en-US" sz="2800" dirty="0" smtClean="0">
                <a:solidFill>
                  <a:srgbClr val="C00000"/>
                </a:solidFill>
                <a:latin typeface="+mj-lt"/>
                <a:ea typeface="+mj-ea"/>
                <a:cs typeface="B Jadid" panose="00000700000000000000" pitchFamily="2" charset="-78"/>
              </a:rPr>
              <a:t>رهبر؟					مدیریت </a:t>
            </a:r>
            <a:r>
              <a:rPr lang="fa-IR" altLang="en-US" sz="2800" dirty="0">
                <a:solidFill>
                  <a:srgbClr val="C00000"/>
                </a:solidFill>
                <a:latin typeface="+mj-lt"/>
                <a:ea typeface="+mj-ea"/>
                <a:cs typeface="B Jadid" panose="00000700000000000000" pitchFamily="2" charset="-78"/>
              </a:rPr>
              <a:t>یا رهبری</a:t>
            </a:r>
            <a:r>
              <a:rPr lang="fa-IR" altLang="en-US" sz="2800" dirty="0" smtClean="0">
                <a:solidFill>
                  <a:srgbClr val="C00000"/>
                </a:solidFill>
                <a:latin typeface="+mj-lt"/>
                <a:ea typeface="+mj-ea"/>
                <a:cs typeface="B Jadid" panose="00000700000000000000" pitchFamily="2" charset="-78"/>
              </a:rPr>
              <a:t>؟</a:t>
            </a:r>
            <a:endParaRPr lang="fa-IR" altLang="en-US" sz="2800" dirty="0">
              <a:solidFill>
                <a:srgbClr val="C00000"/>
              </a:solidFill>
              <a:latin typeface="+mj-lt"/>
              <a:ea typeface="+mj-ea"/>
              <a:cs typeface="B Jadid" panose="00000700000000000000" pitchFamily="2" charset="-78"/>
            </a:endParaRPr>
          </a:p>
        </p:txBody>
      </p:sp>
      <p:sp>
        <p:nvSpPr>
          <p:cNvPr id="13316" name="TextBox 9"/>
          <p:cNvSpPr txBox="1">
            <a:spLocks noChangeArrowheads="1"/>
          </p:cNvSpPr>
          <p:nvPr/>
        </p:nvSpPr>
        <p:spPr bwMode="auto">
          <a:xfrm>
            <a:off x="562709" y="2467851"/>
            <a:ext cx="1104313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Marlett" pitchFamily="2" charset="2"/>
              <a:buChar char="a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Marlett" pitchFamily="2" charset="2"/>
              <a:buChar char="a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Marlett" pitchFamily="2" charset="2"/>
              <a:buChar char="a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Marlett" pitchFamily="2" charset="2"/>
              <a:buChar char="a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a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a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a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a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rtl="1">
              <a:spcBef>
                <a:spcPct val="0"/>
              </a:spcBef>
              <a:buClrTx/>
              <a:buFontTx/>
              <a:buNone/>
            </a:pPr>
            <a:r>
              <a:rPr kumimoji="0" lang="fa-IR" altLang="en-US" sz="44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کدام </a:t>
            </a:r>
            <a:r>
              <a:rPr kumimoji="0" lang="fa-IR" altLang="en-US" sz="4400" dirty="0">
                <a:latin typeface="Times New Roman" panose="02020603050405020304" pitchFamily="18" charset="0"/>
                <a:cs typeface="B Titr" panose="00000700000000000000" pitchFamily="2" charset="-78"/>
              </a:rPr>
              <a:t>یک برای موفقیت یک </a:t>
            </a:r>
            <a:r>
              <a:rPr kumimoji="0" lang="fa-IR" altLang="en-US" sz="44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سازمان لازم </a:t>
            </a:r>
            <a:r>
              <a:rPr kumimoji="0" lang="fa-IR" altLang="en-US" sz="4400" dirty="0">
                <a:latin typeface="Times New Roman" panose="02020603050405020304" pitchFamily="18" charset="0"/>
                <a:cs typeface="B Titr" panose="00000700000000000000" pitchFamily="2" charset="-78"/>
              </a:rPr>
              <a:t>است؟</a:t>
            </a:r>
            <a:endParaRPr kumimoji="0" lang="en-US" altLang="en-US" sz="4400" dirty="0"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pic>
        <p:nvPicPr>
          <p:cNvPr id="13317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378" y="3810267"/>
            <a:ext cx="5257800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319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 rtl="1">
              <a:lnSpc>
                <a:spcPct val="120000"/>
              </a:lnSpc>
              <a:buClr>
                <a:srgbClr val="C00000"/>
              </a:buClr>
              <a:buFont typeface="Marlett" pitchFamily="2" charset="2"/>
              <a:buNone/>
              <a:defRPr/>
            </a:pPr>
            <a:endParaRPr lang="fa-IR" sz="2800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L="0" indent="0" algn="ctr" rtl="1">
              <a:lnSpc>
                <a:spcPct val="120000"/>
              </a:lnSpc>
              <a:buClr>
                <a:srgbClr val="C00000"/>
              </a:buClr>
              <a:buFont typeface="Marlett" pitchFamily="2" charset="2"/>
              <a:buNone/>
              <a:defRPr/>
            </a:pPr>
            <a:r>
              <a:rPr lang="fa-IR" sz="28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مدیر</a:t>
            </a:r>
            <a:r>
              <a:rPr lang="fa-IR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: </a:t>
            </a:r>
            <a:r>
              <a:rPr lang="fa-IR" sz="2800" dirty="0">
                <a:latin typeface="Times New Roman" panose="02020603050405020304" pitchFamily="18" charset="0"/>
              </a:rPr>
              <a:t>ایجاد نظم، دادن دستور و ایجاد ثبات </a:t>
            </a:r>
            <a:endParaRPr lang="fa-IR" sz="2800" dirty="0" smtClean="0">
              <a:latin typeface="Times New Roman" panose="02020603050405020304" pitchFamily="18" charset="0"/>
            </a:endParaRPr>
          </a:p>
          <a:p>
            <a:pPr marL="0" indent="0" algn="ctr" rtl="1">
              <a:lnSpc>
                <a:spcPct val="120000"/>
              </a:lnSpc>
              <a:buClr>
                <a:srgbClr val="C00000"/>
              </a:buClr>
              <a:buFont typeface="Marlett" pitchFamily="2" charset="2"/>
              <a:buNone/>
              <a:defRPr/>
            </a:pPr>
            <a:endParaRPr lang="fa-IR" sz="2800" dirty="0" smtClean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 marL="0" indent="0" algn="ctr" rtl="1">
              <a:lnSpc>
                <a:spcPct val="120000"/>
              </a:lnSpc>
              <a:buClr>
                <a:srgbClr val="C00000"/>
              </a:buClr>
              <a:buFont typeface="Marlett" pitchFamily="2" charset="2"/>
              <a:buNone/>
              <a:defRPr/>
            </a:pPr>
            <a:r>
              <a:rPr lang="fa-IR" sz="2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لیدر</a:t>
            </a:r>
            <a:r>
              <a:rPr lang="fa-IR" sz="2800" dirty="0">
                <a:solidFill>
                  <a:srgbClr val="C00000"/>
                </a:solidFill>
                <a:latin typeface="Times New Roman" panose="02020603050405020304" pitchFamily="18" charset="0"/>
              </a:rPr>
              <a:t>: </a:t>
            </a:r>
            <a:r>
              <a:rPr lang="fa-IR" sz="2800" dirty="0">
                <a:latin typeface="Times New Roman" panose="02020603050405020304" pitchFamily="18" charset="0"/>
              </a:rPr>
              <a:t>ایجاد تغییر و حرکت به سمت جلو         </a:t>
            </a:r>
            <a:endParaRPr lang="fa-IR" sz="2800" dirty="0" smtClean="0">
              <a:latin typeface="Times New Roman" panose="02020603050405020304" pitchFamily="18" charset="0"/>
            </a:endParaRPr>
          </a:p>
          <a:p>
            <a:pPr marL="0" indent="0" algn="justLow" rtl="1">
              <a:lnSpc>
                <a:spcPct val="120000"/>
              </a:lnSpc>
              <a:buClr>
                <a:srgbClr val="C00000"/>
              </a:buClr>
              <a:buFont typeface="Marlett" pitchFamily="2" charset="2"/>
              <a:buNone/>
              <a:defRPr/>
            </a:pPr>
            <a:endParaRPr lang="fa-IR" sz="2800" dirty="0">
              <a:latin typeface="Times New Roman" panose="02020603050405020304" pitchFamily="18" charset="0"/>
            </a:endParaRPr>
          </a:p>
          <a:p>
            <a:pPr marL="0" indent="0" rtl="1">
              <a:lnSpc>
                <a:spcPct val="120000"/>
              </a:lnSpc>
              <a:buClr>
                <a:srgbClr val="C00000"/>
              </a:buClr>
              <a:buFont typeface="Marlett" pitchFamily="2" charset="2"/>
              <a:buNone/>
              <a:defRPr/>
            </a:pPr>
            <a:r>
              <a:rPr lang="fa-IR" sz="2800" dirty="0" smtClean="0">
                <a:latin typeface="Times New Roman" panose="02020603050405020304" pitchFamily="18" charset="0"/>
              </a:rPr>
              <a:t>     </a:t>
            </a:r>
            <a:endParaRPr lang="fa-IR" sz="2800" dirty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 marL="0" indent="0" algn="justLow" rtl="1">
              <a:buClr>
                <a:srgbClr val="C00000"/>
              </a:buClr>
              <a:buFont typeface="Marlett" pitchFamily="2" charset="2"/>
              <a:buNone/>
              <a:defRPr/>
            </a:pPr>
            <a:endParaRPr lang="fa-IR" sz="3600" dirty="0">
              <a:latin typeface="Times New Roman" panose="02020603050405020304" pitchFamily="18" charset="0"/>
            </a:endParaRP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81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3115E3E-75C4-48B9-B733-E32D9B59F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4" y="1364565"/>
            <a:ext cx="10983131" cy="4968253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en-US" sz="3200" dirty="0"/>
              <a:t> </a:t>
            </a:r>
            <a:r>
              <a:rPr lang="fa-IR" sz="3200" dirty="0" smtClean="0"/>
              <a:t>تعاریف زیادی برای رهبری در مطالعات بیان شده است</a:t>
            </a:r>
            <a:r>
              <a:rPr lang="en-US" sz="3200" dirty="0" smtClean="0"/>
              <a:t>.</a:t>
            </a:r>
            <a:endParaRPr lang="en-US" sz="4000" dirty="0"/>
          </a:p>
          <a:p>
            <a:pPr algn="r" rtl="1">
              <a:lnSpc>
                <a:spcPct val="150000"/>
              </a:lnSpc>
            </a:pPr>
            <a:r>
              <a:rPr lang="fa-IR" sz="3200" dirty="0" smtClean="0"/>
              <a:t>تعریف رهبری بر اساس نقش و وظایف یک سازمان ممکن است متفاوت باشد.</a:t>
            </a:r>
            <a:endParaRPr lang="en-US" sz="4000" dirty="0"/>
          </a:p>
          <a:p>
            <a:pPr algn="r" rtl="1">
              <a:lnSpc>
                <a:spcPct val="150000"/>
              </a:lnSpc>
            </a:pPr>
            <a:r>
              <a:rPr lang="fa-IR" sz="3200" dirty="0" smtClean="0"/>
              <a:t>سبک های مختلف رهبری می توانند موفق باشند.</a:t>
            </a:r>
            <a:endParaRPr lang="en-US" sz="4000" dirty="0"/>
          </a:p>
          <a:p>
            <a:pPr algn="r" rtl="1">
              <a:lnSpc>
                <a:spcPct val="150000"/>
              </a:lnSpc>
            </a:pPr>
            <a:r>
              <a:rPr lang="fa-IR" sz="3200" dirty="0" smtClean="0"/>
              <a:t>اما به طور کلی یک سری توانایی ها پایه ای را یک رهبر باید داشته باشد</a:t>
            </a:r>
            <a:endParaRPr lang="en-US" sz="4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71D5AE1-247E-4A39-A49D-4B64548A02C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2E2F95E-6607-4AF4-ADB8-8712BD4CB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Leadership: What it is about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B8F79-0575-4FD5-8876-3E14BE5F17EB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F08AD3-1361-4A20-89F9-0AEFB45E562D}"/>
              </a:ext>
            </a:extLst>
          </p:cNvPr>
          <p:cNvSpPr/>
          <p:nvPr/>
        </p:nvSpPr>
        <p:spPr bwMode="auto">
          <a:xfrm>
            <a:off x="1651455" y="6019801"/>
            <a:ext cx="9016545" cy="31591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57263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76831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E79827-4B44-4CA4-A7CA-7A579E779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978" y="1367018"/>
            <a:ext cx="10972800" cy="5257800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en-US" sz="2800" dirty="0"/>
              <a:t> </a:t>
            </a:r>
            <a:r>
              <a:rPr lang="fa-IR" sz="2800" dirty="0" smtClean="0"/>
              <a:t> دانشگاه یک سازمان پیچیده و با فعالیت های پیچیده است.</a:t>
            </a:r>
            <a:endParaRPr lang="en-US" sz="2800" dirty="0"/>
          </a:p>
          <a:p>
            <a:pPr algn="r" rtl="1">
              <a:lnSpc>
                <a:spcPct val="150000"/>
              </a:lnSpc>
            </a:pPr>
            <a:r>
              <a:rPr lang="fa-IR" sz="2800" dirty="0" smtClean="0"/>
              <a:t>قدرت های ناشی از هیات امنایی بودن و مسئولیت های حساس بالا</a:t>
            </a:r>
            <a:endParaRPr lang="en-US" sz="2800" dirty="0"/>
          </a:p>
          <a:p>
            <a:pPr algn="r" rtl="1">
              <a:lnSpc>
                <a:spcPct val="150000"/>
              </a:lnSpc>
            </a:pPr>
            <a:r>
              <a:rPr lang="fa-IR" sz="2800" dirty="0" smtClean="0"/>
              <a:t>مداخلات سیاسی در سطح محلی و ملی</a:t>
            </a:r>
            <a:endParaRPr lang="en-US" sz="2800" dirty="0"/>
          </a:p>
          <a:p>
            <a:pPr algn="r" rtl="1">
              <a:lnSpc>
                <a:spcPct val="150000"/>
              </a:lnSpc>
            </a:pPr>
            <a:r>
              <a:rPr lang="fa-IR" sz="2800" dirty="0" smtClean="0"/>
              <a:t>موارد دیگر ؟</a:t>
            </a:r>
            <a:endParaRPr lang="en-US" sz="2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FE8BDF4-7AE6-43AB-B5B8-392606EE1BB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EF2DB17-6A9D-4439-BE39-469E08235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741" y="518925"/>
            <a:ext cx="10862037" cy="563563"/>
          </a:xfrm>
        </p:spPr>
        <p:txBody>
          <a:bodyPr>
            <a:normAutofit fontScale="90000"/>
          </a:bodyPr>
          <a:lstStyle/>
          <a:p>
            <a:pPr rtl="1"/>
            <a:r>
              <a:rPr lang="fa-IR" dirty="0" smtClean="0"/>
              <a:t>چرا رهبری در دانشگاه ها </a:t>
            </a:r>
            <a:r>
              <a:rPr lang="fa-IR" dirty="0" smtClean="0">
                <a:solidFill>
                  <a:srgbClr val="0070C0"/>
                </a:solidFill>
              </a:rPr>
              <a:t>خاص</a:t>
            </a:r>
            <a:r>
              <a:rPr lang="fa-IR" dirty="0" smtClean="0"/>
              <a:t> است؟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D78AF-7E69-42B2-8D19-414A01ECC4A2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51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186</TotalTime>
  <Words>673</Words>
  <Application>Microsoft Office PowerPoint</Application>
  <PresentationFormat>Widescreen</PresentationFormat>
  <Paragraphs>90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8" baseType="lpstr">
      <vt:lpstr>ＭＳ Ｐゴシック</vt:lpstr>
      <vt:lpstr>Arial</vt:lpstr>
      <vt:lpstr>Arial Black</vt:lpstr>
      <vt:lpstr>B Jadid</vt:lpstr>
      <vt:lpstr>B Nazanin</vt:lpstr>
      <vt:lpstr>B Titr</vt:lpstr>
      <vt:lpstr>Calibri</vt:lpstr>
      <vt:lpstr>Calibri Light</vt:lpstr>
      <vt:lpstr>IranNastaliq</vt:lpstr>
      <vt:lpstr>Marlett</vt:lpstr>
      <vt:lpstr>Tahoma</vt:lpstr>
      <vt:lpstr>Times New Roman</vt:lpstr>
      <vt:lpstr>Wingdings</vt:lpstr>
      <vt:lpstr>Office Theme</vt:lpstr>
      <vt:lpstr>PowerPoint Presentation</vt:lpstr>
      <vt:lpstr>اهداف یادگیری</vt:lpstr>
      <vt:lpstr>رهبری در سازمان چه چیزی نیست؟</vt:lpstr>
      <vt:lpstr>چند تعریف از لیدرشیپ</vt:lpstr>
      <vt:lpstr>رهبری</vt:lpstr>
      <vt:lpstr>PowerPoint Presentation</vt:lpstr>
      <vt:lpstr>PowerPoint Presentation</vt:lpstr>
      <vt:lpstr>Leadership: What it is about</vt:lpstr>
      <vt:lpstr>چرا رهبری در دانشگاه ها خاص است؟</vt:lpstr>
      <vt:lpstr>چرا رهبری در دانشگاه ها مهم است ؟</vt:lpstr>
      <vt:lpstr>چقدر فرهنگ بر روی رهبری در سازمان تاثیر دارد ؟</vt:lpstr>
      <vt:lpstr>رهبری در قرن بیست و یک</vt:lpstr>
      <vt:lpstr>TAKE AWAY MESSAGES</vt:lpstr>
      <vt:lpstr>رهبری در دانشگاه چیست؟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ali nemati</cp:lastModifiedBy>
  <cp:revision>29</cp:revision>
  <dcterms:created xsi:type="dcterms:W3CDTF">2019-05-01T11:16:56Z</dcterms:created>
  <dcterms:modified xsi:type="dcterms:W3CDTF">2019-08-26T13:58:38Z</dcterms:modified>
</cp:coreProperties>
</file>